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All Cash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below $500k</c:v>
                </c:pt>
                <c:pt idx="1">
                  <c:v>$500k-$1M</c:v>
                </c:pt>
                <c:pt idx="2">
                  <c:v>Above $1M</c:v>
                </c:pt>
                <c:pt idx="3">
                  <c:v>All buyers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0.66200000000000003</c:v>
                </c:pt>
                <c:pt idx="1">
                  <c:v>0.56899999999999995</c:v>
                </c:pt>
                <c:pt idx="2">
                  <c:v>0.6</c:v>
                </c:pt>
                <c:pt idx="3">
                  <c:v>0.63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Cash from financing in home country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below $500k</c:v>
                </c:pt>
                <c:pt idx="1">
                  <c:v>$500k-$1M</c:v>
                </c:pt>
                <c:pt idx="2">
                  <c:v>Above $1M</c:v>
                </c:pt>
                <c:pt idx="3">
                  <c:v>All buyers</c:v>
                </c:pt>
              </c:strCache>
            </c:strRef>
          </c:cat>
          <c:val>
            <c:numRef>
              <c:f>Sheet1!$C$2:$C$5</c:f>
              <c:numCache>
                <c:formatCode>0.0%</c:formatCode>
                <c:ptCount val="4"/>
                <c:pt idx="0">
                  <c:v>3.2000000000000001E-2</c:v>
                </c:pt>
                <c:pt idx="1">
                  <c:v>2.8000000000000001E-2</c:v>
                </c:pt>
                <c:pt idx="2">
                  <c:v>1.4999999999999999E-2</c:v>
                </c:pt>
                <c:pt idx="3">
                  <c:v>0.03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Obtained U.S. financing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below $500k</c:v>
                </c:pt>
                <c:pt idx="1">
                  <c:v>$500k-$1M</c:v>
                </c:pt>
                <c:pt idx="2">
                  <c:v>Above $1M</c:v>
                </c:pt>
                <c:pt idx="3">
                  <c:v>All buyers</c:v>
                </c:pt>
              </c:strCache>
            </c:strRef>
          </c:cat>
          <c:val>
            <c:numRef>
              <c:f>Sheet1!$D$2:$D$5</c:f>
              <c:numCache>
                <c:formatCode>0%</c:formatCode>
                <c:ptCount val="4"/>
                <c:pt idx="0">
                  <c:v>0.30499999999999999</c:v>
                </c:pt>
                <c:pt idx="1">
                  <c:v>0.40300000000000002</c:v>
                </c:pt>
                <c:pt idx="2">
                  <c:v>0.38500000000000001</c:v>
                </c:pt>
                <c:pt idx="3">
                  <c:v>0.35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0081152"/>
        <c:axId val="100151808"/>
      </c:barChart>
      <c:catAx>
        <c:axId val="100081152"/>
        <c:scaling>
          <c:orientation val="minMax"/>
        </c:scaling>
        <c:delete val="0"/>
        <c:axPos val="b"/>
        <c:majorTickMark val="out"/>
        <c:minorTickMark val="none"/>
        <c:tickLblPos val="nextTo"/>
        <c:crossAx val="100151808"/>
        <c:crosses val="autoZero"/>
        <c:auto val="1"/>
        <c:lblAlgn val="ctr"/>
        <c:lblOffset val="100"/>
        <c:noMultiLvlLbl val="0"/>
      </c:catAx>
      <c:valAx>
        <c:axId val="100151808"/>
        <c:scaling>
          <c:orientation val="minMax"/>
          <c:max val="1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crossAx val="10008115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0.7963</cdr:x>
      <cdr:y>0.33877</cdr:y>
    </cdr:from>
    <cdr:to>
      <cdr:x>0.90741</cdr:x>
      <cdr:y>0.52355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553200" y="1676401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254CF0-EC88-45E3-976F-C4C6645B21C5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13D3C-3FC4-492E-AECC-31D8E0BA7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769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0F41B4-12F3-47A6-83C5-9B78F5236998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8236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86200" y="152400"/>
            <a:ext cx="4648200" cy="3733801"/>
          </a:xfrm>
        </p:spPr>
        <p:txBody>
          <a:bodyPr lIns="0" rIns="0" anchor="b">
            <a:noAutofit/>
          </a:bodyPr>
          <a:lstStyle>
            <a:lvl1pPr algn="l">
              <a:defRPr sz="4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228600" y="5257800"/>
            <a:ext cx="8077200" cy="1295400"/>
          </a:xfrm>
        </p:spPr>
        <p:txBody>
          <a:bodyPr anchor="b"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3886200"/>
            <a:ext cx="8077200" cy="114300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38" y="1295400"/>
            <a:ext cx="3124200" cy="24698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75"/>
          <a:stretch/>
        </p:blipFill>
        <p:spPr>
          <a:xfrm>
            <a:off x="7924800" y="5375031"/>
            <a:ext cx="910263" cy="1143000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491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295400"/>
            <a:ext cx="8077200" cy="2590801"/>
          </a:xfrm>
        </p:spPr>
        <p:txBody>
          <a:bodyPr lIns="0" rIns="0" anchor="b">
            <a:noAutofit/>
          </a:bodyPr>
          <a:lstStyle>
            <a:lvl1pPr algn="ctr">
              <a:defRPr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114800"/>
            <a:ext cx="8077200" cy="1295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3886200"/>
            <a:ext cx="8077200" cy="114300"/>
          </a:xfrm>
          <a:prstGeom prst="flowChartAlternateProcess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2681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Content Placeholder 7"/>
          <p:cNvSpPr>
            <a:spLocks noGrp="1"/>
          </p:cNvSpPr>
          <p:nvPr>
            <p:ph sz="quarter" idx="13"/>
          </p:nvPr>
        </p:nvSpPr>
        <p:spPr>
          <a:xfrm>
            <a:off x="533400" y="1066800"/>
            <a:ext cx="8229600" cy="37975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1824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7744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76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422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/>
          <a:p>
            <a:fld id="{C595F88E-67AA-4E7C-BEE7-A7485C8E4FEC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82483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/>
          <p:cNvSpPr/>
          <p:nvPr userDrawn="1"/>
        </p:nvSpPr>
        <p:spPr>
          <a:xfrm>
            <a:off x="76200" y="152400"/>
            <a:ext cx="8991600" cy="914400"/>
          </a:xfrm>
          <a:prstGeom prst="flowChartAlternateProcess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025769"/>
            <a:ext cx="8534400" cy="20222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" y="304800"/>
            <a:ext cx="8991600" cy="6096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C595F88E-67AA-4E7C-BEE7-A7485C8E4FEC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373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3200" kern="1200" cap="all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376" y="152400"/>
            <a:ext cx="8991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More Buyers Purchasing Properties Below $500k Paid Cash</a:t>
            </a:r>
            <a:endParaRPr 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28600" y="6243935"/>
            <a:ext cx="388927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SERIES: 2014 International Home Buyer Survey</a:t>
            </a:r>
          </a:p>
          <a:p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SOURCE</a:t>
            </a:r>
            <a:r>
              <a:rPr lang="en-US" sz="1200" b="1" dirty="0">
                <a:solidFill>
                  <a:srgbClr val="000000"/>
                </a:solidFill>
                <a:latin typeface="Corbel"/>
              </a:rPr>
              <a:t>:  CALIFORNIA ASSOCIATION OF REALTORS</a:t>
            </a:r>
            <a:r>
              <a:rPr lang="en-US" sz="1200" b="1" dirty="0" smtClean="0">
                <a:solidFill>
                  <a:srgbClr val="000000"/>
                </a:solidFill>
                <a:latin typeface="Corbel"/>
              </a:rPr>
              <a:t>® </a:t>
            </a:r>
            <a:endParaRPr lang="en-US" sz="1200" b="1" dirty="0">
              <a:solidFill>
                <a:srgbClr val="000000"/>
              </a:solidFill>
              <a:latin typeface="Corbel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177933716"/>
              </p:ext>
            </p:extLst>
          </p:nvPr>
        </p:nvGraphicFramePr>
        <p:xfrm>
          <a:off x="609600" y="1295399"/>
          <a:ext cx="8229600" cy="4948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65056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1_Tradeshow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Custom 1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1_Tradeshow</vt:lpstr>
      <vt:lpstr>More Buyers Purchasing Properties Below $500k Paid Cash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More Buyers Purchasing Properties Below $500k Paid Cash</dc:title>
  <dc:creator>Lotus Lou</dc:creator>
  <cp:lastModifiedBy>Lotus Lou</cp:lastModifiedBy>
  <cp:revision>3</cp:revision>
  <dcterms:created xsi:type="dcterms:W3CDTF">2015-02-09T19:44:47Z</dcterms:created>
  <dcterms:modified xsi:type="dcterms:W3CDTF">2015-02-09T19:50:38Z</dcterms:modified>
</cp:coreProperties>
</file>