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All cash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Sheet1!$B$2:$B$3</c:f>
              <c:numCache>
                <c:formatCode>0%</c:formatCode>
                <c:ptCount val="2"/>
                <c:pt idx="0">
                  <c:v>0.69</c:v>
                </c:pt>
                <c:pt idx="1">
                  <c:v>0.63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Cash from financing in home country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Sheet1!$C$2:$C$3</c:f>
              <c:numCache>
                <c:formatCode>0%</c:formatCode>
                <c:ptCount val="2"/>
                <c:pt idx="1">
                  <c:v>0.03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Obtained financing in US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Sheet1!$D$2:$D$3</c:f>
              <c:numCache>
                <c:formatCode>0%</c:formatCode>
                <c:ptCount val="2"/>
                <c:pt idx="0">
                  <c:v>0.31</c:v>
                </c:pt>
                <c:pt idx="1">
                  <c:v>0.35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7666560"/>
        <c:axId val="92892544"/>
        <c:axId val="0"/>
      </c:bar3DChart>
      <c:catAx>
        <c:axId val="137666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2892544"/>
        <c:crosses val="autoZero"/>
        <c:auto val="1"/>
        <c:lblAlgn val="ctr"/>
        <c:lblOffset val="100"/>
        <c:noMultiLvlLbl val="0"/>
      </c:catAx>
      <c:valAx>
        <c:axId val="92892544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crossAx val="13766656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1EB711-DA88-4D90-9E89-462765911AFC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5B433A-DCA5-4DE3-B9CE-5EE03C96F0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890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0F41B4-12F3-47A6-83C5-9B78F5236998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491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86200" y="152400"/>
            <a:ext cx="4648200" cy="3733801"/>
          </a:xfrm>
        </p:spPr>
        <p:txBody>
          <a:bodyPr lIns="0" rIns="0" anchor="b">
            <a:noAutofit/>
          </a:bodyPr>
          <a:lstStyle>
            <a:lvl1pPr algn="l">
              <a:defRPr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28600" y="5257800"/>
            <a:ext cx="8077200" cy="1295400"/>
          </a:xfrm>
        </p:spPr>
        <p:txBody>
          <a:bodyPr anchor="b">
            <a:norm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457200" y="3886200"/>
            <a:ext cx="8077200" cy="114300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38" y="1295400"/>
            <a:ext cx="3124200" cy="24698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75"/>
          <a:stretch/>
        </p:blipFill>
        <p:spPr>
          <a:xfrm>
            <a:off x="7924800" y="5375031"/>
            <a:ext cx="910263" cy="1143000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419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295400"/>
            <a:ext cx="8077200" cy="2590801"/>
          </a:xfrm>
        </p:spPr>
        <p:txBody>
          <a:bodyPr lIns="0" rIns="0" anchor="b">
            <a:noAutofit/>
          </a:bodyPr>
          <a:lstStyle>
            <a:lvl1pPr algn="ctr">
              <a:defRPr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114800"/>
            <a:ext cx="8077200" cy="1295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457200" y="3886200"/>
            <a:ext cx="8077200" cy="114300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3791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7"/>
          <p:cNvSpPr>
            <a:spLocks noGrp="1"/>
          </p:cNvSpPr>
          <p:nvPr>
            <p:ph sz="quarter" idx="13"/>
          </p:nvPr>
        </p:nvSpPr>
        <p:spPr>
          <a:xfrm>
            <a:off x="533400" y="1066800"/>
            <a:ext cx="8229600" cy="37975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3328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1582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93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C595F88E-67AA-4E7C-BEE7-A7485C8E4FEC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278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025769"/>
            <a:ext cx="8534400" cy="20222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6667500"/>
            <a:ext cx="9144000" cy="1905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010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200" kern="1200" cap="all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Fewer International Buyers Paid Cash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599805734"/>
              </p:ext>
            </p:extLst>
          </p:nvPr>
        </p:nvGraphicFramePr>
        <p:xfrm>
          <a:off x="533400" y="1143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4"/>
          <p:cNvSpPr/>
          <p:nvPr/>
        </p:nvSpPr>
        <p:spPr>
          <a:xfrm>
            <a:off x="228600" y="6047601"/>
            <a:ext cx="8382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prstClr val="black"/>
                </a:solidFill>
              </a:rPr>
              <a:t>Q: How </a:t>
            </a:r>
            <a:r>
              <a:rPr lang="en-US" sz="1200" dirty="0">
                <a:solidFill>
                  <a:prstClr val="black"/>
                </a:solidFill>
              </a:rPr>
              <a:t>did  your last international buyer pay for the property?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28600" y="6243935"/>
            <a:ext cx="38892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SERIES: 2014 International Home Buyer Survey</a:t>
            </a:r>
          </a:p>
          <a:p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SOURCE</a:t>
            </a:r>
            <a:r>
              <a:rPr lang="en-US" sz="1200" b="1" dirty="0">
                <a:solidFill>
                  <a:srgbClr val="000000"/>
                </a:solidFill>
                <a:latin typeface="Corbel"/>
              </a:rPr>
              <a:t>:  CALIFORNIA ASSOCIATION OF REALTORS</a:t>
            </a:r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® </a:t>
            </a:r>
            <a:endParaRPr lang="en-US" sz="1200" b="1" dirty="0">
              <a:solidFill>
                <a:srgbClr val="000000"/>
              </a:solid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169686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radeshow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ustom 1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1_Tradeshow</vt:lpstr>
      <vt:lpstr>Fewer International Buyers Paid Cash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Fewer International Buyers Paid Cash</dc:title>
  <dc:creator>Lotus Lou</dc:creator>
  <cp:lastModifiedBy>Lotus Lou</cp:lastModifiedBy>
  <cp:revision>1</cp:revision>
  <dcterms:created xsi:type="dcterms:W3CDTF">2015-02-09T19:42:12Z</dcterms:created>
  <dcterms:modified xsi:type="dcterms:W3CDTF">2015-02-09T19:42:28Z</dcterms:modified>
</cp:coreProperties>
</file>