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Other</c:v>
                </c:pt>
                <c:pt idx="1">
                  <c:v>Acquire legal status</c:v>
                </c:pt>
                <c:pt idx="2">
                  <c:v>Have a business in U.S.</c:v>
                </c:pt>
                <c:pt idx="3">
                  <c:v>Child attending college</c:v>
                </c:pt>
                <c:pt idx="4">
                  <c:v>Investment/tax advantages</c:v>
                </c:pt>
                <c:pt idx="5">
                  <c:v>To be closer to friends and family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4">
                  <c:v>8.1967213114754092E-2</c:v>
                </c:pt>
                <c:pt idx="5">
                  <c:v>0.21311475409836064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Other</c:v>
                </c:pt>
                <c:pt idx="1">
                  <c:v>Acquire legal status</c:v>
                </c:pt>
                <c:pt idx="2">
                  <c:v>Have a business in U.S.</c:v>
                </c:pt>
                <c:pt idx="3">
                  <c:v>Child attending college</c:v>
                </c:pt>
                <c:pt idx="4">
                  <c:v>Investment/tax advantages</c:v>
                </c:pt>
                <c:pt idx="5">
                  <c:v>To be closer to friends and family</c:v>
                </c:pt>
              </c:strCache>
            </c:strRef>
          </c:cat>
          <c:val>
            <c:numRef>
              <c:f>Sheet1!$C$2:$C$7</c:f>
              <c:numCache>
                <c:formatCode>0%</c:formatCode>
                <c:ptCount val="6"/>
                <c:pt idx="0">
                  <c:v>0.22</c:v>
                </c:pt>
                <c:pt idx="1">
                  <c:v>0.06</c:v>
                </c:pt>
                <c:pt idx="2">
                  <c:v>0.13</c:v>
                </c:pt>
                <c:pt idx="3">
                  <c:v>0.13</c:v>
                </c:pt>
                <c:pt idx="4">
                  <c:v>0.2</c:v>
                </c:pt>
                <c:pt idx="5">
                  <c:v>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89988608"/>
        <c:axId val="53901504"/>
      </c:barChart>
      <c:catAx>
        <c:axId val="89988608"/>
        <c:scaling>
          <c:orientation val="minMax"/>
        </c:scaling>
        <c:delete val="0"/>
        <c:axPos val="l"/>
        <c:majorTickMark val="out"/>
        <c:minorTickMark val="none"/>
        <c:tickLblPos val="nextTo"/>
        <c:crossAx val="53901504"/>
        <c:crosses val="autoZero"/>
        <c:auto val="1"/>
        <c:lblAlgn val="ctr"/>
        <c:lblOffset val="100"/>
        <c:noMultiLvlLbl val="0"/>
      </c:catAx>
      <c:valAx>
        <c:axId val="53901504"/>
        <c:scaling>
          <c:orientation val="minMax"/>
        </c:scaling>
        <c:delete val="0"/>
        <c:axPos val="b"/>
        <c:numFmt formatCode="0%" sourceLinked="0"/>
        <c:majorTickMark val="out"/>
        <c:minorTickMark val="none"/>
        <c:tickLblPos val="nextTo"/>
        <c:crossAx val="8998860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2CCB7-F576-4223-B94C-37083BB724C7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5E414-FC03-44EB-8B2C-4A05B813B0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289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Other: better public schools, work here, start family, fun, like the area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0F41B4-12F3-47A6-83C5-9B78F5236998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3659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6200" y="152400"/>
            <a:ext cx="4648200" cy="3733801"/>
          </a:xfrm>
        </p:spPr>
        <p:txBody>
          <a:bodyPr lIns="0" rIns="0" anchor="b">
            <a:noAutofit/>
          </a:bodyPr>
          <a:lstStyle>
            <a:lvl1pPr algn="l">
              <a:defRPr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28600" y="5257800"/>
            <a:ext cx="8077200" cy="1295400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38" y="1295400"/>
            <a:ext cx="3124200" cy="2469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75"/>
          <a:stretch/>
        </p:blipFill>
        <p:spPr>
          <a:xfrm>
            <a:off x="7924800" y="5375031"/>
            <a:ext cx="910263" cy="1143000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6156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95400"/>
            <a:ext cx="8077200" cy="2590801"/>
          </a:xfrm>
        </p:spPr>
        <p:txBody>
          <a:bodyPr lIns="0" rIns="0" anchor="b">
            <a:noAutofit/>
          </a:bodyPr>
          <a:lstStyle>
            <a:lvl1pPr algn="ctr">
              <a:defRPr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114800"/>
            <a:ext cx="8077200" cy="1295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6418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7"/>
          <p:cNvSpPr>
            <a:spLocks noGrp="1"/>
          </p:cNvSpPr>
          <p:nvPr>
            <p:ph sz="quarter" idx="13"/>
          </p:nvPr>
        </p:nvSpPr>
        <p:spPr>
          <a:xfrm>
            <a:off x="533400" y="1066800"/>
            <a:ext cx="8229600" cy="37975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180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805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24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C595F88E-67AA-4E7C-BEE7-A7485C8E4FEC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0690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025769"/>
            <a:ext cx="8534400" cy="20222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72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200" kern="1200" cap="all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the United States?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2453180"/>
              </p:ext>
            </p:extLst>
          </p:nvPr>
        </p:nvGraphicFramePr>
        <p:xfrm>
          <a:off x="533400" y="1600200"/>
          <a:ext cx="82296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Rectangle 3"/>
          <p:cNvSpPr/>
          <p:nvPr/>
        </p:nvSpPr>
        <p:spPr>
          <a:xfrm>
            <a:off x="228600" y="6047601"/>
            <a:ext cx="8382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prstClr val="black"/>
                </a:solidFill>
              </a:rPr>
              <a:t>Q: Why did your last international buyer choose to purchase in the U.S.?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28600" y="6243935"/>
            <a:ext cx="38892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SERIES: 2014 International Home Buyer Survey</a:t>
            </a:r>
          </a:p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SOURCE</a:t>
            </a:r>
            <a:r>
              <a:rPr lang="en-US" sz="1200" b="1" dirty="0">
                <a:solidFill>
                  <a:srgbClr val="000000"/>
                </a:solidFill>
                <a:latin typeface="Corbel"/>
              </a:rPr>
              <a:t>:  CALIFORNIA ASSOCIATION OF REALTORS</a:t>
            </a:r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® </a:t>
            </a:r>
            <a:endParaRPr lang="en-US" sz="1200" b="1" dirty="0">
              <a:solidFill>
                <a:srgbClr val="000000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85717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1_Tradeshow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ustom 1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On-screen Show (4:3)</PresentationFormat>
  <Paragraphs>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1_Tradeshow</vt:lpstr>
      <vt:lpstr>Why the United States?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the United States?</dc:title>
  <dc:creator>Lotus Lou</dc:creator>
  <cp:lastModifiedBy>Lotus Lou</cp:lastModifiedBy>
  <cp:revision>2</cp:revision>
  <dcterms:created xsi:type="dcterms:W3CDTF">2015-02-09T19:39:39Z</dcterms:created>
  <dcterms:modified xsi:type="dcterms:W3CDTF">2015-02-09T19:49:30Z</dcterms:modified>
</cp:coreProperties>
</file>