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2013</c:v>
                </c:pt>
              </c:strCache>
            </c:strRef>
          </c:tx>
          <c:spPr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4"/>
            <c:invertIfNegative val="0"/>
            <c:bubble3D val="0"/>
          </c:dPt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Sheet1!$A$2:$A$12</c:f>
              <c:strCache>
                <c:ptCount val="5"/>
                <c:pt idx="0">
                  <c:v>India</c:v>
                </c:pt>
                <c:pt idx="1">
                  <c:v>U.K.</c:v>
                </c:pt>
                <c:pt idx="2">
                  <c:v>Mexico</c:v>
                </c:pt>
                <c:pt idx="3">
                  <c:v>Canada</c:v>
                </c:pt>
                <c:pt idx="4">
                  <c:v>China</c:v>
                </c:pt>
              </c:strCache>
            </c:strRef>
          </c:cat>
          <c:val>
            <c:numRef>
              <c:f>Sheet1!$B$2:$B$12</c:f>
              <c:numCache>
                <c:formatCode>0.0%</c:formatCode>
                <c:ptCount val="5"/>
                <c:pt idx="0">
                  <c:v>3.8348082595870206E-2</c:v>
                </c:pt>
                <c:pt idx="1">
                  <c:v>3.5398230088495575E-2</c:v>
                </c:pt>
                <c:pt idx="2">
                  <c:v>8.2595870206489674E-2</c:v>
                </c:pt>
                <c:pt idx="3" formatCode="0%">
                  <c:v>0.1415929203539823</c:v>
                </c:pt>
                <c:pt idx="4" formatCode="0%">
                  <c:v>0.34808259587020651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2014</c:v>
                </c:pt>
              </c:strCache>
            </c:strRef>
          </c:tx>
          <c:spPr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Sheet1!$A$2:$A$12</c:f>
              <c:strCache>
                <c:ptCount val="5"/>
                <c:pt idx="0">
                  <c:v>India</c:v>
                </c:pt>
                <c:pt idx="1">
                  <c:v>U.K.</c:v>
                </c:pt>
                <c:pt idx="2">
                  <c:v>Mexico</c:v>
                </c:pt>
                <c:pt idx="3">
                  <c:v>Canada</c:v>
                </c:pt>
                <c:pt idx="4">
                  <c:v>China</c:v>
                </c:pt>
              </c:strCache>
            </c:strRef>
          </c:cat>
          <c:val>
            <c:numRef>
              <c:f>Sheet1!$C$2:$C$12</c:f>
              <c:numCache>
                <c:formatCode>0.0%</c:formatCode>
                <c:ptCount val="5"/>
                <c:pt idx="0">
                  <c:v>4.6808510638297871E-2</c:v>
                </c:pt>
                <c:pt idx="1">
                  <c:v>4.6808510638297871E-2</c:v>
                </c:pt>
                <c:pt idx="2">
                  <c:v>9.1489361702127653E-2</c:v>
                </c:pt>
                <c:pt idx="3" formatCode="0%">
                  <c:v>0.11276595744680851</c:v>
                </c:pt>
                <c:pt idx="4" formatCode="0%">
                  <c:v>0.35744680851063831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86711808"/>
        <c:axId val="87830464"/>
      </c:barChart>
      <c:catAx>
        <c:axId val="86711808"/>
        <c:scaling>
          <c:orientation val="minMax"/>
        </c:scaling>
        <c:delete val="0"/>
        <c:axPos val="l"/>
        <c:majorTickMark val="out"/>
        <c:minorTickMark val="none"/>
        <c:tickLblPos val="nextTo"/>
        <c:crossAx val="87830464"/>
        <c:crosses val="autoZero"/>
        <c:auto val="1"/>
        <c:lblAlgn val="ctr"/>
        <c:lblOffset val="100"/>
        <c:noMultiLvlLbl val="0"/>
      </c:catAx>
      <c:valAx>
        <c:axId val="87830464"/>
        <c:scaling>
          <c:orientation val="minMax"/>
        </c:scaling>
        <c:delete val="0"/>
        <c:axPos val="b"/>
        <c:majorGridlines>
          <c:spPr>
            <a:ln>
              <a:noFill/>
            </a:ln>
          </c:spPr>
        </c:majorGridlines>
        <c:numFmt formatCode="0%" sourceLinked="0"/>
        <c:majorTickMark val="out"/>
        <c:minorTickMark val="none"/>
        <c:tickLblPos val="nextTo"/>
        <c:crossAx val="86711808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4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E54DC9-3A26-456B-9D3A-6770690C720A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624684-8508-4ABF-8674-3652AC865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9467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0F41B4-12F3-47A6-83C5-9B78F5236998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79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86200" y="152400"/>
            <a:ext cx="4648200" cy="3733801"/>
          </a:xfrm>
        </p:spPr>
        <p:txBody>
          <a:bodyPr lIns="0" rIns="0" anchor="b">
            <a:noAutofit/>
          </a:bodyPr>
          <a:lstStyle>
            <a:lvl1pPr algn="l">
              <a:defRPr sz="4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28600" y="5257800"/>
            <a:ext cx="8077200" cy="1295400"/>
          </a:xfrm>
        </p:spPr>
        <p:txBody>
          <a:bodyPr anchor="b">
            <a:normAutofit/>
          </a:bodyPr>
          <a:lstStyle>
            <a:lvl1pPr marL="0" indent="0" algn="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0" name="Flowchart: Alternate Process 9"/>
          <p:cNvSpPr/>
          <p:nvPr/>
        </p:nvSpPr>
        <p:spPr>
          <a:xfrm>
            <a:off x="457200" y="3886200"/>
            <a:ext cx="8077200" cy="114300"/>
          </a:xfrm>
          <a:prstGeom prst="flowChartAlternateProcess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438" y="1295400"/>
            <a:ext cx="3124200" cy="24698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75"/>
          <a:stretch/>
        </p:blipFill>
        <p:spPr>
          <a:xfrm>
            <a:off x="7924800" y="5375031"/>
            <a:ext cx="910263" cy="1143000"/>
          </a:xfrm>
          <a:prstGeom prst="rect">
            <a:avLst/>
          </a:prstGeom>
        </p:spPr>
      </p:pic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C595F88E-67AA-4E7C-BEE7-A7485C8E4FE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3282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295400"/>
            <a:ext cx="8077200" cy="2590801"/>
          </a:xfrm>
        </p:spPr>
        <p:txBody>
          <a:bodyPr lIns="0" rIns="0" anchor="b">
            <a:noAutofit/>
          </a:bodyPr>
          <a:lstStyle>
            <a:lvl1pPr algn="ctr">
              <a:defRPr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114800"/>
            <a:ext cx="8077200" cy="1295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0" name="Flowchart: Alternate Process 9"/>
          <p:cNvSpPr/>
          <p:nvPr/>
        </p:nvSpPr>
        <p:spPr>
          <a:xfrm>
            <a:off x="457200" y="3886200"/>
            <a:ext cx="8077200" cy="114300"/>
          </a:xfrm>
          <a:prstGeom prst="flowChartAlternateProcess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C595F88E-67AA-4E7C-BEE7-A7485C8E4FE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956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/>
          <p:cNvSpPr/>
          <p:nvPr userDrawn="1"/>
        </p:nvSpPr>
        <p:spPr>
          <a:xfrm>
            <a:off x="76200" y="152400"/>
            <a:ext cx="8991600" cy="914400"/>
          </a:xfrm>
          <a:prstGeom prst="flowChartAlternateProcess">
            <a:avLst/>
          </a:prstGeom>
          <a:solidFill>
            <a:schemeClr val="accent2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304800"/>
            <a:ext cx="8991600" cy="60960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7"/>
          <p:cNvSpPr>
            <a:spLocks noGrp="1"/>
          </p:cNvSpPr>
          <p:nvPr>
            <p:ph sz="quarter" idx="13"/>
          </p:nvPr>
        </p:nvSpPr>
        <p:spPr>
          <a:xfrm>
            <a:off x="533400" y="1066800"/>
            <a:ext cx="8229600" cy="37975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C595F88E-67AA-4E7C-BEE7-A7485C8E4FE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44889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/>
          <p:cNvSpPr/>
          <p:nvPr userDrawn="1"/>
        </p:nvSpPr>
        <p:spPr>
          <a:xfrm>
            <a:off x="76200" y="152400"/>
            <a:ext cx="8991600" cy="914400"/>
          </a:xfrm>
          <a:prstGeom prst="flowChartAlternateProcess">
            <a:avLst/>
          </a:prstGeom>
          <a:solidFill>
            <a:schemeClr val="accent2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304800"/>
            <a:ext cx="8991600" cy="60960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C595F88E-67AA-4E7C-BEE7-A7485C8E4FE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50474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99060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C595F88E-67AA-4E7C-BEE7-A7485C8E4FE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827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/>
          <a:p>
            <a:fld id="{C595F88E-67AA-4E7C-BEE7-A7485C8E4FEC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4654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Alternate Process 4"/>
          <p:cNvSpPr/>
          <p:nvPr userDrawn="1"/>
        </p:nvSpPr>
        <p:spPr>
          <a:xfrm>
            <a:off x="76200" y="152400"/>
            <a:ext cx="8991600" cy="914400"/>
          </a:xfrm>
          <a:prstGeom prst="flowChartAlternateProcess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025769"/>
            <a:ext cx="8534400" cy="20222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" y="304800"/>
            <a:ext cx="8991600" cy="6096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6667500"/>
            <a:ext cx="9144000" cy="1905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C595F88E-67AA-4E7C-BEE7-A7485C8E4FE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45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3200" kern="1200" cap="all" baseline="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Many International Clients from China</a:t>
            </a:r>
          </a:p>
        </p:txBody>
      </p:sp>
      <p:sp>
        <p:nvSpPr>
          <p:cNvPr id="3" name="Rectangle 2"/>
          <p:cNvSpPr/>
          <p:nvPr/>
        </p:nvSpPr>
        <p:spPr>
          <a:xfrm>
            <a:off x="228600" y="5867400"/>
            <a:ext cx="6858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prstClr val="black"/>
                </a:solidFill>
              </a:rPr>
              <a:t>Q: Please tell us about your last closed transaction with an international client. What is your client’s country of permanent residence?</a:t>
            </a:r>
          </a:p>
        </p:txBody>
      </p:sp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2123327102"/>
              </p:ext>
            </p:extLst>
          </p:nvPr>
        </p:nvGraphicFramePr>
        <p:xfrm>
          <a:off x="685800" y="1600200"/>
          <a:ext cx="76200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228600" y="6243935"/>
            <a:ext cx="38892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1200" b="1" dirty="0" smtClean="0">
                <a:solidFill>
                  <a:srgbClr val="000000"/>
                </a:solidFill>
                <a:latin typeface="Corbel"/>
              </a:rPr>
              <a:t>SERIES: 2014 International Home Buyer Survey</a:t>
            </a:r>
          </a:p>
          <a:p>
            <a:r>
              <a:rPr lang="en-US" sz="1200" b="1" dirty="0" smtClean="0">
                <a:solidFill>
                  <a:srgbClr val="000000"/>
                </a:solidFill>
                <a:latin typeface="Corbel"/>
              </a:rPr>
              <a:t>SOURCE</a:t>
            </a:r>
            <a:r>
              <a:rPr lang="en-US" sz="1200" b="1" dirty="0">
                <a:solidFill>
                  <a:srgbClr val="000000"/>
                </a:solidFill>
                <a:latin typeface="Corbel"/>
              </a:rPr>
              <a:t>:  CALIFORNIA ASSOCIATION OF REALTORS</a:t>
            </a:r>
            <a:r>
              <a:rPr lang="en-US" sz="1200" b="1" dirty="0" smtClean="0">
                <a:solidFill>
                  <a:srgbClr val="000000"/>
                </a:solidFill>
                <a:latin typeface="Corbel"/>
              </a:rPr>
              <a:t>® </a:t>
            </a:r>
            <a:endParaRPr lang="en-US" sz="1200" b="1" dirty="0">
              <a:solidFill>
                <a:srgbClr val="000000"/>
              </a:solidFill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4008304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radeshow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Custom 1">
      <a:majorFont>
        <a:latin typeface="Corbel"/>
        <a:ea typeface=""/>
        <a:cs typeface=""/>
      </a:majorFont>
      <a:minorFont>
        <a:latin typeface="Corbel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</Words>
  <Application>Microsoft Office PowerPoint</Application>
  <PresentationFormat>On-screen Show (4:3)</PresentationFormat>
  <Paragraphs>5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1_Tradeshow</vt:lpstr>
      <vt:lpstr>Many International Clients from China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Many International Clients from China</dc:title>
  <dc:creator>Lotus Lou</dc:creator>
  <cp:lastModifiedBy>Lotus Lou</cp:lastModifiedBy>
  <cp:revision>3</cp:revision>
  <dcterms:created xsi:type="dcterms:W3CDTF">2015-02-09T19:40:54Z</dcterms:created>
  <dcterms:modified xsi:type="dcterms:W3CDTF">2015-02-09T19:51:30Z</dcterms:modified>
</cp:coreProperties>
</file>